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61" r:id="rId4"/>
    <p:sldId id="258" r:id="rId5"/>
    <p:sldId id="259" r:id="rId6"/>
    <p:sldId id="260" r:id="rId7"/>
    <p:sldId id="282" r:id="rId8"/>
    <p:sldId id="284" r:id="rId9"/>
    <p:sldId id="263" r:id="rId10"/>
    <p:sldId id="274" r:id="rId11"/>
    <p:sldId id="275" r:id="rId12"/>
    <p:sldId id="276" r:id="rId13"/>
    <p:sldId id="264" r:id="rId14"/>
    <p:sldId id="283" r:id="rId15"/>
    <p:sldId id="265" r:id="rId16"/>
    <p:sldId id="279" r:id="rId17"/>
    <p:sldId id="268" r:id="rId18"/>
    <p:sldId id="278" r:id="rId19"/>
    <p:sldId id="277" r:id="rId20"/>
    <p:sldId id="267" r:id="rId21"/>
    <p:sldId id="280" r:id="rId22"/>
    <p:sldId id="281" r:id="rId23"/>
    <p:sldId id="273" r:id="rId24"/>
    <p:sldId id="269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323"/>
    <a:srgbClr val="F2F2F2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73" d="100"/>
          <a:sy n="73" d="100"/>
        </p:scale>
        <p:origin x="7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thank\Desktop\categori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Chart%20in%20Microsoft%20PowerPoint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sz="1600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3078596074341277"/>
          <c:y val="0.11631215880730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PowerPoint]Sheet1'!$B$2:$B$10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98</c:v>
                </c:pt>
                <c:pt idx="5">
                  <c:v>77</c:v>
                </c:pt>
                <c:pt idx="6">
                  <c:v>60</c:v>
                </c:pt>
                <c:pt idx="7">
                  <c:v>60</c:v>
                </c:pt>
                <c:pt idx="8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0-469F-9C6E-AE6F82C9E17D}"/>
            </c:ext>
          </c:extLst>
        </c:ser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PowerPoint]Sheet1'!$C$2:$C$10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97</c:v>
                </c:pt>
                <c:pt idx="5">
                  <c:v>77</c:v>
                </c:pt>
                <c:pt idx="6">
                  <c:v>56</c:v>
                </c:pt>
                <c:pt idx="7">
                  <c:v>57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0-469F-9C6E-AE6F82C9E17D}"/>
            </c:ext>
          </c:extLst>
        </c:ser>
        <c:ser>
          <c:idx val="2"/>
          <c:order val="2"/>
          <c:tx>
            <c:strRef>
              <c:f>'[Chart in Microsoft PowerPoint]Sheet1'!$D$1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0-469F-9C6E-AE6F82C9E1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10061105033524"/>
          <c:y val="0.91172705238953466"/>
          <c:w val="0.65287942571967261"/>
          <c:h val="7.1656924923706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Overall Foodie</a:t>
            </a:r>
            <a:r>
              <a:rPr lang="en-US" b="1" baseline="0"/>
              <a:t> Score of Bay Area Counties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8-494F-9B4E-A8EAD6CB03B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8-494F-9B4E-A8EAD6CB03B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88-494F-9B4E-A8EAD6CB03B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A88-494F-9B4E-A8EAD6CB03B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A88-494F-9B4E-A8EAD6CB03B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88-494F-9B4E-A8EAD6CB03B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88-494F-9B4E-A8EAD6CB03B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A88-494F-9B4E-A8EAD6CB03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A88-494F-9B4E-A8EAD6CB03BC}"/>
              </c:ext>
            </c:extLst>
          </c:dPt>
          <c:cat>
            <c:strRef>
              <c:f>Sheet1!$A$2:$A$10</c:f>
              <c:strCache>
                <c:ptCount val="9"/>
                <c:pt idx="0">
                  <c:v>Napa</c:v>
                </c:pt>
                <c:pt idx="1">
                  <c:v>Solano</c:v>
                </c:pt>
                <c:pt idx="2">
                  <c:v>Marin</c:v>
                </c:pt>
                <c:pt idx="3">
                  <c:v>Sonoma</c:v>
                </c:pt>
                <c:pt idx="4">
                  <c:v>Contra Costa</c:v>
                </c:pt>
                <c:pt idx="5">
                  <c:v>San Mateo</c:v>
                </c:pt>
                <c:pt idx="6">
                  <c:v>Santa Clara</c:v>
                </c:pt>
                <c:pt idx="7">
                  <c:v>Alameda</c:v>
                </c:pt>
                <c:pt idx="8">
                  <c:v>SF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62</c:v>
                </c:pt>
                <c:pt idx="1">
                  <c:v>67</c:v>
                </c:pt>
                <c:pt idx="2">
                  <c:v>72</c:v>
                </c:pt>
                <c:pt idx="3">
                  <c:v>72</c:v>
                </c:pt>
                <c:pt idx="4">
                  <c:v>74</c:v>
                </c:pt>
                <c:pt idx="5">
                  <c:v>74</c:v>
                </c:pt>
                <c:pt idx="6">
                  <c:v>79</c:v>
                </c:pt>
                <c:pt idx="7">
                  <c:v>82</c:v>
                </c:pt>
                <c:pt idx="8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A88-494F-9B4E-A8EAD6CB0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8567312"/>
        <c:axId val="520399616"/>
      </c:barChart>
      <c:catAx>
        <c:axId val="378567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399616"/>
        <c:crosses val="autoZero"/>
        <c:auto val="1"/>
        <c:lblAlgn val="ctr"/>
        <c:lblOffset val="100"/>
        <c:noMultiLvlLbl val="0"/>
      </c:catAx>
      <c:valAx>
        <c:axId val="52039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Score</a:t>
                </a:r>
              </a:p>
            </c:rich>
          </c:tx>
          <c:layout>
            <c:manualLayout>
              <c:xMode val="edge"/>
              <c:yMode val="edge"/>
              <c:x val="0.47847812773403325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6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txData>
          <cx:v>Yelp Ratings of Bay Area Restaurants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Yelp Ratings of Bay Area Restaurants</a:t>
          </a:r>
        </a:p>
      </cx:txPr>
    </cx:title>
    <cx:plotArea>
      <cx:plotAreaRegion>
        <cx:plotSurface>
          <cx:spPr>
            <a:noFill/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Returns best match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481BF1A3-12F8-4AA8-8321-7DAA2E2FE66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101 cities, 394 zip codes</a:t>
          </a:r>
        </a:p>
      </dgm:t>
    </dgm:pt>
    <dgm:pt modelId="{51C015D8-D319-47AA-A71D-F9E183E33D4D}" type="parTrans" cxnId="{652CD645-968F-4EB6-B39D-1DFAD0357335}">
      <dgm:prSet/>
      <dgm:spPr/>
      <dgm:t>
        <a:bodyPr/>
        <a:lstStyle/>
        <a:p>
          <a:endParaRPr lang="en-US"/>
        </a:p>
      </dgm:t>
    </dgm:pt>
    <dgm:pt modelId="{401545CC-056A-431B-8FF3-AD16B371C015}" type="sibTrans" cxnId="{652CD645-968F-4EB6-B39D-1DFAD0357335}">
      <dgm:prSet/>
      <dgm:spPr/>
      <dgm:t>
        <a:bodyPr/>
        <a:lstStyle/>
        <a:p>
          <a:endParaRPr lang="en-US"/>
        </a:p>
      </dgm:t>
    </dgm:pt>
    <dgm:pt modelId="{C7A5BE6A-19B7-4616-B3B5-8F9887E2FDD2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4402D5D-9A0D-4362-A50C-E052D4BC8F0B}" type="parTrans" cxnId="{17B2EADF-7CF7-4522-BBEB-6E0A1416413F}">
      <dgm:prSet/>
      <dgm:spPr/>
      <dgm:t>
        <a:bodyPr/>
        <a:lstStyle/>
        <a:p>
          <a:endParaRPr lang="en-US"/>
        </a:p>
      </dgm:t>
    </dgm:pt>
    <dgm:pt modelId="{BCAC2F02-FAFD-4F36-9475-D37794256823}" type="sibTrans" cxnId="{17B2EADF-7CF7-4522-BBEB-6E0A1416413F}">
      <dgm:prSet/>
      <dgm:spPr/>
      <dgm:t>
        <a:bodyPr/>
        <a:lstStyle/>
        <a:p>
          <a:endParaRPr lang="en-US"/>
        </a:p>
      </dgm:t>
    </dgm:pt>
    <dgm:pt modelId="{C9E81E57-B86D-4CD0-9866-CABAA032188D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070EED52-8566-4A42-BFBC-8120EFDE3311}" type="parTrans" cxnId="{D0872063-C957-4EED-8FDA-31E11FE18A5F}">
      <dgm:prSet/>
      <dgm:spPr/>
      <dgm:t>
        <a:bodyPr/>
        <a:lstStyle/>
        <a:p>
          <a:endParaRPr lang="en-US"/>
        </a:p>
      </dgm:t>
    </dgm:pt>
    <dgm:pt modelId="{51440A2D-6C2A-4288-8997-5D7104CFA27C}" type="sibTrans" cxnId="{D0872063-C957-4EED-8FDA-31E11FE18A5F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67157" custLinFactNeighborX="-871" custLinFactNeighborY="-1542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2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23704A0D-E14E-465F-876B-CF5566CFCE20}" type="presOf" srcId="{C9E81E57-B86D-4CD0-9866-CABAA032188D}" destId="{E9C22DAC-1D47-49F1-B2FD-D002E6914887}" srcOrd="0" destOrd="0" presId="urn:microsoft.com/office/officeart/2005/8/layout/process3"/>
    <dgm:cxn modelId="{85E5DF0F-AAF4-424F-A62C-919A5241194E}" type="presOf" srcId="{8CF7C334-F5CA-4BD1-9065-92134C70E020}" destId="{CB04E9D3-7506-4FF5-8AEE-1BF2A8FC60DA}" srcOrd="0" destOrd="2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1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9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11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4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7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8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11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6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5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5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1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D0872063-C957-4EED-8FDA-31E11FE18A5F}" srcId="{A63346BE-5B79-4806-AD92-9735AB306B88}" destId="{C9E81E57-B86D-4CD0-9866-CABAA032188D}" srcOrd="0" destOrd="0" parTransId="{070EED52-8566-4A42-BFBC-8120EFDE3311}" sibTransId="{51440A2D-6C2A-4288-8997-5D7104CFA27C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6" destOrd="0" parTransId="{8B441615-A8ED-48B1-B195-C063125B2650}" sibTransId="{622056CA-38D1-40F6-9AC1-59C795BEB592}"/>
    <dgm:cxn modelId="{652CD645-968F-4EB6-B39D-1DFAD0357335}" srcId="{E5D12FD8-922D-435A-94F0-8C7C5061233A}" destId="{481BF1A3-12F8-4AA8-8321-7DAA2E2FE664}" srcOrd="0" destOrd="0" parTransId="{51C015D8-D319-47AA-A71D-F9E183E33D4D}" sibTransId="{401545CC-056A-431B-8FF3-AD16B371C015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2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B970224C-1EB6-47FB-BB7C-0BFA831DF330}" type="presOf" srcId="{11BA04B0-D4F4-404E-85E8-84F03B9981A3}" destId="{E9C22DAC-1D47-49F1-B2FD-D002E6914887}" srcOrd="0" destOrd="10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2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8" destOrd="0" parTransId="{AB112142-0CA9-42E2-AD2F-D9424E0F1AEF}" sibTransId="{AF0C7EEA-109F-4C86-AF1E-25E13416C890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10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9" presId="urn:microsoft.com/office/officeart/2005/8/layout/process3"/>
    <dgm:cxn modelId="{F57A947A-6D52-4C64-9D96-747721E94BBE}" type="presOf" srcId="{B81A6ADF-C308-42F5-BB80-31667AADAE07}" destId="{E9C22DAC-1D47-49F1-B2FD-D002E6914887}" srcOrd="0" destOrd="8" presId="urn:microsoft.com/office/officeart/2005/8/layout/process3"/>
    <dgm:cxn modelId="{356B1E7B-F60D-4AED-BAE7-5E56C4249F98}" srcId="{A63346BE-5B79-4806-AD92-9735AB306B88}" destId="{E405BB25-7338-4EA1-8424-E5C81B6C0426}" srcOrd="4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7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9" presId="urn:microsoft.com/office/officeart/2005/8/layout/process3"/>
    <dgm:cxn modelId="{8EA30A82-E71C-4CBD-ACA7-BD1AAD8C99C4}" type="presOf" srcId="{31444169-B547-43F0-8213-3923D374B302}" destId="{E9C22DAC-1D47-49F1-B2FD-D002E6914887}" srcOrd="0" destOrd="5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6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8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7" presId="urn:microsoft.com/office/officeart/2005/8/layout/process3"/>
    <dgm:cxn modelId="{75FCF29A-C868-4A2A-9685-5A52EB826AFC}" type="presOf" srcId="{69C9FA93-5130-4140-BFDE-364EC9E2FE2E}" destId="{E9C22DAC-1D47-49F1-B2FD-D002E6914887}" srcOrd="0" destOrd="6" presId="urn:microsoft.com/office/officeart/2005/8/layout/process3"/>
    <dgm:cxn modelId="{D204C99E-C4C9-49C2-B53A-4D063C3A504A}" type="presOf" srcId="{41A1D47F-7B5F-4E7D-8ED2-95F1C3696A24}" destId="{E9C22DAC-1D47-49F1-B2FD-D002E6914887}" srcOrd="0" destOrd="7" presId="urn:microsoft.com/office/officeart/2005/8/layout/process3"/>
    <dgm:cxn modelId="{0173AF9F-EB7E-42B6-B7F9-99A67319E28A}" srcId="{E5D12FD8-922D-435A-94F0-8C7C5061233A}" destId="{DDE4140B-A1D5-4110-BA9B-63BC7EE8AE35}" srcOrd="10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2" presId="urn:microsoft.com/office/officeart/2005/8/layout/process3"/>
    <dgm:cxn modelId="{315D8FB9-F831-462D-A2E9-BBE396B1DEA9}" srcId="{A63346BE-5B79-4806-AD92-9735AB306B88}" destId="{FEB0D2CE-1DF4-4AED-BDB4-C9A3A815A814}" srcOrd="2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1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7D98CCB-C989-4D49-821B-AB6E2970581A}" type="presOf" srcId="{C7A5BE6A-19B7-4616-B3B5-8F9887E2FDD2}" destId="{CB04E9D3-7506-4FF5-8AEE-1BF2A8FC60DA}" srcOrd="0" destOrd="1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3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4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17B2EADF-7CF7-4522-BBEB-6E0A1416413F}" srcId="{E5D12FD8-922D-435A-94F0-8C7C5061233A}" destId="{C7A5BE6A-19B7-4616-B3B5-8F9887E2FDD2}" srcOrd="1" destOrd="0" parTransId="{14402D5D-9A0D-4362-A50C-E052D4BC8F0B}" sibTransId="{BCAC2F02-FAFD-4F36-9475-D37794256823}"/>
    <dgm:cxn modelId="{997F7BE1-FDED-4F1B-808B-900D4158FCFC}" type="presOf" srcId="{C62C816A-E52F-4FEC-A357-F83F3CD67078}" destId="{E9C22DAC-1D47-49F1-B2FD-D002E6914887}" srcOrd="0" destOrd="3" presId="urn:microsoft.com/office/officeart/2005/8/layout/process3"/>
    <dgm:cxn modelId="{2A97D2E2-4F64-42BC-A386-8CE31A527CC5}" type="presOf" srcId="{04DCAE0B-DB0F-47DC-A662-2E35AB3DADB0}" destId="{CB04E9D3-7506-4FF5-8AEE-1BF2A8FC60DA}" srcOrd="0" destOrd="5" presId="urn:microsoft.com/office/officeart/2005/8/layout/process3"/>
    <dgm:cxn modelId="{16FAE1E2-469D-4BBE-BB4B-D8D0EA86F280}" srcId="{A63346BE-5B79-4806-AD92-9735AB306B88}" destId="{E4F56D40-AB5F-461B-898E-34B0F4E7EE25}" srcOrd="9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1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3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10" destOrd="0" parTransId="{5A6EF684-3187-4516-9349-B56EAE68EAC9}" sibTransId="{D93FA4BE-BB9C-4E0B-AA96-D29396EC2B82}"/>
    <dgm:cxn modelId="{34A9C9F3-8216-4849-A73F-C18527218525}" type="presOf" srcId="{481BF1A3-12F8-4AA8-8321-7DAA2E2FE664}" destId="{CB04E9D3-7506-4FF5-8AEE-1BF2A8FC60DA}" srcOrd="0" destOrd="0" presId="urn:microsoft.com/office/officeart/2005/8/layout/process3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4" presId="urn:microsoft.com/office/officeart/2005/8/layout/process3"/>
    <dgm:cxn modelId="{32A829FD-9235-4F6E-94C7-148D5D29A16F}" type="presOf" srcId="{766C6341-E925-42DE-80AF-E53BE2F22674}" destId="{CB04E9D3-7506-4FF5-8AEE-1BF2A8FC60DA}" srcOrd="0" destOrd="3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City or Zip</a:t>
          </a:r>
        </a:p>
      </dsp:txBody>
      <dsp:txXfrm>
        <a:off x="719" y="106668"/>
        <a:ext cx="2868237" cy="799444"/>
      </dsp:txXfrm>
    </dsp:sp>
    <dsp:sp modelId="{CB04E9D3-7506-4FF5-8AEE-1BF2A8FC60DA}">
      <dsp:nvSpPr>
        <dsp:cNvPr id="0" name=""/>
        <dsp:cNvSpPr/>
      </dsp:nvSpPr>
      <dsp:spPr>
        <a:xfrm>
          <a:off x="554799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101 cities, 394 zip codes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Returns best match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57k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50% of queries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Missing &amp; duplicate entries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Default search radius too broad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Invalid datapoints</a:t>
          </a:r>
        </a:p>
      </dsp:txBody>
      <dsp:txXfrm>
        <a:off x="633200" y="977828"/>
        <a:ext cx="2520021" cy="2582699"/>
      </dsp:txXfrm>
    </dsp:sp>
    <dsp:sp modelId="{4A44841D-8B05-4001-B32B-1D28F9269AB5}">
      <dsp:nvSpPr>
        <dsp:cNvPr id="0" name=""/>
        <dsp:cNvSpPr/>
      </dsp:nvSpPr>
      <dsp:spPr>
        <a:xfrm>
          <a:off x="3176509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176509" y="343070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Search Radius Overlap</a:t>
          </a:r>
        </a:p>
      </dsp:txBody>
      <dsp:txXfrm>
        <a:off x="4099166" y="106668"/>
        <a:ext cx="2868237" cy="799444"/>
      </dsp:txXfrm>
    </dsp:sp>
    <dsp:sp modelId="{E9C22DAC-1D47-49F1-B2FD-D002E6914887}">
      <dsp:nvSpPr>
        <dsp:cNvPr id="0" name=""/>
        <dsp:cNvSpPr/>
      </dsp:nvSpPr>
      <dsp:spPr>
        <a:xfrm>
          <a:off x="4653247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Coordinates grid: 5 mi intervals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Search radius: 5 mi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78k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532 queries, 30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More duplicates, fewer missing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Minimal invalid datapoints</a:t>
          </a:r>
        </a:p>
      </dsp:txBody>
      <dsp:txXfrm>
        <a:off x="4731648" y="977828"/>
        <a:ext cx="2520021" cy="2582699"/>
      </dsp:txXfrm>
    </dsp:sp>
    <dsp:sp modelId="{6366E1FB-9EA6-424B-9F65-3394891AD23B}">
      <dsp:nvSpPr>
        <dsp:cNvPr id="0" name=""/>
        <dsp:cNvSpPr/>
      </dsp:nvSpPr>
      <dsp:spPr>
        <a:xfrm>
          <a:off x="7274956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74956" y="343070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Hypotenuse Theory</a:t>
          </a:r>
        </a:p>
      </dsp:txBody>
      <dsp:txXfrm>
        <a:off x="8197614" y="106668"/>
        <a:ext cx="2868237" cy="799444"/>
      </dsp:txXfrm>
    </dsp:sp>
    <dsp:sp modelId="{0F8D3D22-812C-4E53-98F5-18E11D0411CB}">
      <dsp:nvSpPr>
        <dsp:cNvPr id="0" name=""/>
        <dsp:cNvSpPr/>
      </dsp:nvSpPr>
      <dsp:spPr>
        <a:xfrm>
          <a:off x="8722131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Coordinates grid: 3 mi intervals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Search radius: 2.12 mi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54k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Full coverage and min overlap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1300+ queries, 2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Even fewer duplicates and missing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Minimal invalid datapoints</a:t>
          </a:r>
        </a:p>
      </dsp:txBody>
      <dsp:txXfrm>
        <a:off x="8800532" y="977828"/>
        <a:ext cx="2520021" cy="2582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D378B-78F5-4CCC-BE46-7B4AED8611AE}" type="datetimeFigureOut">
              <a:rPr lang="en-US" smtClean="0"/>
              <a:t>7/19/2019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37002-2A84-48FA-B394-5961CE30F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A5CF-6AA2-4151-BF6D-82C65821AD31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EF7B-7C9F-42A8-95EB-EDAD2336AE71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4559-5FC8-41FB-95A7-7C0DF7AEAF22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29DD-DFF3-4AA3-A438-0FE7F74076AF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7F5F-337A-4898-9B76-0AC5B85EA746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872D-6575-4723-A346-473B8B65AE05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FD7-52D3-415E-B48F-089C4696439E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E5FA-C3F3-4840-94E5-9BEAD5BB9958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89E6-C2A9-4E98-B57B-FC42AC1A5067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3525-8F52-4B88-B5AF-A83172C5B8A5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881012-9439-4C8C-9B05-E8DB4717C4AC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DCF307-26D1-43A4-BCE4-2507FBD930D6}" type="datetime1">
              <a:rPr lang="en-US" smtClean="0"/>
              <a:t>7/19/2019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slide" Target="slide9.xml"/><Relationship Id="rId7" Type="http://schemas.openxmlformats.org/officeDocument/2006/relationships/slide" Target="slide24.xml"/><Relationship Id="rId12" Type="http://schemas.openxmlformats.org/officeDocument/2006/relationships/slide" Target="slide1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5" Type="http://schemas.openxmlformats.org/officeDocument/2006/relationships/slide" Target="slide23.xml"/><Relationship Id="rId15" Type="http://schemas.openxmlformats.org/officeDocument/2006/relationships/slide" Target="slide6.xml"/><Relationship Id="rId10" Type="http://schemas.openxmlformats.org/officeDocument/2006/relationships/slide" Target="slide3.xml"/><Relationship Id="rId4" Type="http://schemas.openxmlformats.org/officeDocument/2006/relationships/slide" Target="slide8.xml"/><Relationship Id="rId9" Type="http://schemas.openxmlformats.org/officeDocument/2006/relationships/slide" Target="slide4.xml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95194" y="6249722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Natalie </a:t>
            </a:r>
            <a:r>
              <a:rPr lang="en-US" dirty="0" err="1"/>
              <a:t>Odgerel</a:t>
            </a:r>
            <a:r>
              <a:rPr lang="en-US" dirty="0"/>
              <a:t> St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5BEC7-8E4B-4870-9BE6-94520698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0" grpId="0" animBg="1"/>
      <p:bldP spid="29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3D4E-14E8-4C6E-B9A4-82BC9A3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0407D-9906-4DC7-9324-D85116D26AAB}"/>
              </a:ext>
            </a:extLst>
          </p:cNvPr>
          <p:cNvSpPr/>
          <p:nvPr/>
        </p:nvSpPr>
        <p:spPr>
          <a:xfrm>
            <a:off x="339672" y="2752396"/>
            <a:ext cx="11518209" cy="3085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60EC25-8EF7-4B87-873C-D2E944BCC1BE}"/>
              </a:ext>
            </a:extLst>
          </p:cNvPr>
          <p:cNvGrpSpPr/>
          <p:nvPr/>
        </p:nvGrpSpPr>
        <p:grpSpPr>
          <a:xfrm>
            <a:off x="3476168" y="2878649"/>
            <a:ext cx="5042178" cy="968747"/>
            <a:chOff x="3935658" y="2886921"/>
            <a:chExt cx="5042178" cy="968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918E6D-662D-4FD3-880F-078D983741C0}"/>
                </a:ext>
              </a:extLst>
            </p:cNvPr>
            <p:cNvSpPr txBox="1"/>
            <p:nvPr/>
          </p:nvSpPr>
          <p:spPr>
            <a:xfrm>
              <a:off x="3935658" y="2886921"/>
              <a:ext cx="178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Avg Rating </a:t>
              </a:r>
            </a:p>
            <a:p>
              <a:pPr algn="r"/>
              <a:r>
                <a:rPr lang="en-US" dirty="0"/>
                <a:t>Score: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/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b="1" dirty="0"/>
                    <a:t>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blipFill>
                  <a:blip r:embed="rId2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C01782-F497-4D44-9496-5F117E651ABC}"/>
              </a:ext>
            </a:extLst>
          </p:cNvPr>
          <p:cNvGrpSpPr/>
          <p:nvPr/>
        </p:nvGrpSpPr>
        <p:grpSpPr>
          <a:xfrm>
            <a:off x="677927" y="3959252"/>
            <a:ext cx="10841698" cy="973333"/>
            <a:chOff x="787400" y="3942080"/>
            <a:chExt cx="10841698" cy="9733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410F90-2B1F-4A34-B2FA-FFC92F66D326}"/>
                </a:ext>
              </a:extLst>
            </p:cNvPr>
            <p:cNvGrpSpPr/>
            <p:nvPr/>
          </p:nvGrpSpPr>
          <p:grpSpPr>
            <a:xfrm>
              <a:off x="787400" y="3942080"/>
              <a:ext cx="4982032" cy="973333"/>
              <a:chOff x="965200" y="4000013"/>
              <a:chExt cx="4982032" cy="9733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2885D3-8756-4CF5-96B5-4BC941955910}"/>
                  </a:ext>
                </a:extLst>
              </p:cNvPr>
              <p:cNvSpPr/>
              <p:nvPr/>
            </p:nvSpPr>
            <p:spPr>
              <a:xfrm>
                <a:off x="965200" y="4000013"/>
                <a:ext cx="1867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CF45DA-694C-41F6-B6E3-7BD41F091182}"/>
                </a:ext>
              </a:extLst>
            </p:cNvPr>
            <p:cNvGrpSpPr/>
            <p:nvPr/>
          </p:nvGrpSpPr>
          <p:grpSpPr>
            <a:xfrm>
              <a:off x="5336553" y="3946781"/>
              <a:ext cx="6292545" cy="963930"/>
              <a:chOff x="5514353" y="3934946"/>
              <a:chExt cx="6292545" cy="9639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D4C0FA-A3C8-49D4-AA0A-4E0221FF34BE}"/>
                  </a:ext>
                </a:extLst>
              </p:cNvPr>
              <p:cNvSpPr/>
              <p:nvPr/>
            </p:nvSpPr>
            <p:spPr>
              <a:xfrm>
                <a:off x="5514353" y="3934946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Restaurants+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29B122-E0D7-4C2C-BB33-D82FFB52F456}"/>
              </a:ext>
            </a:extLst>
          </p:cNvPr>
          <p:cNvGrpSpPr/>
          <p:nvPr/>
        </p:nvGrpSpPr>
        <p:grpSpPr>
          <a:xfrm>
            <a:off x="779507" y="5044442"/>
            <a:ext cx="9502966" cy="666915"/>
            <a:chOff x="888980" y="5016013"/>
            <a:chExt cx="9502966" cy="6669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C19949-6219-4A29-BBBC-14B25A3F6BAC}"/>
                </a:ext>
              </a:extLst>
            </p:cNvPr>
            <p:cNvGrpSpPr/>
            <p:nvPr/>
          </p:nvGrpSpPr>
          <p:grpSpPr>
            <a:xfrm>
              <a:off x="888980" y="5016013"/>
              <a:ext cx="4270852" cy="646331"/>
              <a:chOff x="1066780" y="5066813"/>
              <a:chExt cx="4270852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dirty="0"/>
                      <a:t> 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E4F80D-02A3-4A67-AE00-3C44DB7D31ED}"/>
                  </a:ext>
                </a:extLst>
              </p:cNvPr>
              <p:cNvSpPr/>
              <p:nvPr/>
            </p:nvSpPr>
            <p:spPr>
              <a:xfrm>
                <a:off x="1066780" y="5066813"/>
                <a:ext cx="17674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19A1096-8A71-4C16-A475-AA6F30AF7482}"/>
                </a:ext>
              </a:extLst>
            </p:cNvPr>
            <p:cNvGrpSpPr/>
            <p:nvPr/>
          </p:nvGrpSpPr>
          <p:grpSpPr>
            <a:xfrm>
              <a:off x="5336552" y="5036597"/>
              <a:ext cx="5055394" cy="646331"/>
              <a:chOff x="5514352" y="5087397"/>
              <a:chExt cx="5055394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b="1" dirty="0"/>
                      <a:t> </a:t>
                    </a:r>
                    <a:r>
                      <a:rPr lang="en-US" sz="1200" dirty="0"/>
                      <a:t>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1EC502-912E-4346-95F8-718EB9C5D1AB}"/>
                  </a:ext>
                </a:extLst>
              </p:cNvPr>
              <p:cNvSpPr/>
              <p:nvPr/>
            </p:nvSpPr>
            <p:spPr>
              <a:xfrm>
                <a:off x="5514352" y="5087397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Categories+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1417515" y="6056422"/>
            <a:ext cx="9388853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OVERALL COUNTY SCORE: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blipFill>
                <a:blip r:embed="rId7"/>
                <a:stretch>
                  <a:fillRect t="-7143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FC7F-DFAD-4423-9ED6-35B2890E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  <p:bldP spid="28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670750"/>
              </p:ext>
            </p:extLst>
          </p:nvPr>
        </p:nvGraphicFramePr>
        <p:xfrm>
          <a:off x="326590" y="2796988"/>
          <a:ext cx="11418720" cy="437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33574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DB73D-2D9A-49AD-886E-32CEC555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AAD0E-F597-4556-9CDE-FDB22F3A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04E9D3-7506-4FF5-8AEE-1BF2A8FC6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44841D-8B05-4001-B32B-1D28F926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BAA8EA-91B5-4A86-8B76-C567505AE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22DAC-1D47-49F1-B2FD-D002E6914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66E1FB-9EA6-424B-9F65-3394891AD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B0451F-FCAB-4CB5-9730-9F9E3763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8D3D22-812C-4E53-98F5-18E11D041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2FC19-50D0-4294-A3DF-68168F8391F1}"/>
              </a:ext>
            </a:extLst>
          </p:cNvPr>
          <p:cNvGrpSpPr/>
          <p:nvPr/>
        </p:nvGrpSpPr>
        <p:grpSpPr>
          <a:xfrm>
            <a:off x="2198719" y="2407958"/>
            <a:ext cx="7794562" cy="3201129"/>
            <a:chOff x="1895366" y="2657241"/>
            <a:chExt cx="7794562" cy="32011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E24712-B5F4-4B5B-B637-CA292DF3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366" y="2725835"/>
              <a:ext cx="4539300" cy="3132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16A3EA-2810-40A6-A188-FD269A2E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755" y="2657241"/>
              <a:ext cx="2515173" cy="320112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E03AE9-1FB0-4669-8783-9598BDE0A75F}"/>
              </a:ext>
            </a:extLst>
          </p:cNvPr>
          <p:cNvSpPr txBox="1"/>
          <p:nvPr/>
        </p:nvSpPr>
        <p:spPr>
          <a:xfrm>
            <a:off x="3086760" y="5869366"/>
            <a:ext cx="60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Heat maps from API calls on geocoordinates with radius overlap</a:t>
            </a:r>
          </a:p>
        </p:txBody>
      </p:sp>
    </p:spTree>
    <p:extLst>
      <p:ext uri="{BB962C8B-B14F-4D97-AF65-F5344CB8AC3E}">
        <p14:creationId xmlns:p14="http://schemas.microsoft.com/office/powerpoint/2010/main" val="218971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1D5-F64B-4660-A5F5-6FB6783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CC32B6-0216-4951-8DB0-776F50529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2F34E5-F442-44E8-A208-B74B07F2C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 uiExpand="1">
        <p:bldSub>
          <a:bldDgm bld="one"/>
        </p:bldSub>
      </p:bldGraphic>
      <p:bldP spid="11" grpId="0"/>
      <p:bldP spid="19" grpId="0"/>
      <p:bldP spid="14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044972632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83C2C-5A36-445E-B216-812B4A18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45EBB9C-A2B8-4673-B924-FC07F41A676B}"/>
              </a:ext>
            </a:extLst>
          </p:cNvPr>
          <p:cNvGrpSpPr/>
          <p:nvPr/>
        </p:nvGrpSpPr>
        <p:grpSpPr>
          <a:xfrm>
            <a:off x="7288152" y="4088843"/>
            <a:ext cx="3805876" cy="2218744"/>
            <a:chOff x="6342606" y="3787514"/>
            <a:chExt cx="4892771" cy="285238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279DEE3-F900-4A15-8036-7E8BBCF6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2606" y="3787514"/>
              <a:ext cx="4892771" cy="285238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E991A9-E918-499A-8788-1B5D6C865CE2}"/>
                </a:ext>
              </a:extLst>
            </p:cNvPr>
            <p:cNvSpPr/>
            <p:nvPr/>
          </p:nvSpPr>
          <p:spPr>
            <a:xfrm>
              <a:off x="6972566" y="3915673"/>
              <a:ext cx="3954560" cy="181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 per Bay Area County by Price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89C542-6083-4B68-A442-60EE6113F398}"/>
              </a:ext>
            </a:extLst>
          </p:cNvPr>
          <p:cNvGrpSpPr/>
          <p:nvPr/>
        </p:nvGrpSpPr>
        <p:grpSpPr>
          <a:xfrm>
            <a:off x="475488" y="2499066"/>
            <a:ext cx="6465734" cy="3820421"/>
            <a:chOff x="253671" y="2393785"/>
            <a:chExt cx="6465734" cy="382042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105B62-1CC3-425C-A820-3D8FA1D0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71" y="2393785"/>
              <a:ext cx="6465734" cy="382042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FA0C9-61BC-4E5B-B6CD-0DEEC27B8B9D}"/>
                </a:ext>
              </a:extLst>
            </p:cNvPr>
            <p:cNvSpPr/>
            <p:nvPr/>
          </p:nvSpPr>
          <p:spPr>
            <a:xfrm>
              <a:off x="2039619" y="2567193"/>
              <a:ext cx="3322887" cy="2767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Restaurants+ per Bay Area County by Rating</a:t>
              </a:r>
            </a:p>
          </p:txBody>
        </p:sp>
      </p:grp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6832C92E-8CB2-4384-97C7-19378E3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D260F-22FC-48AC-A762-1F1A7114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D19865-83CA-4046-8D9E-B2DAE9B1D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065661"/>
              </p:ext>
            </p:extLst>
          </p:nvPr>
        </p:nvGraphicFramePr>
        <p:xfrm>
          <a:off x="1220377" y="2000143"/>
          <a:ext cx="9589881" cy="458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0">
            <a:hlinkClick r:id="rId2" action="ppaction://hlinksldjump"/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9754834" y="4349627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1158055" y="5444949"/>
            <a:ext cx="3715297" cy="553998"/>
            <a:chOff x="1045400" y="3825217"/>
            <a:chExt cx="3715297" cy="553998"/>
          </a:xfrm>
        </p:grpSpPr>
        <p:sp>
          <p:nvSpPr>
            <p:cNvPr id="33" name="6">
              <a:hlinkClick r:id="rId3" action="ppaction://hlinksldjump"/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3894754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29" name="5">
              <a:hlinkClick r:id="rId4" action="ppaction://hlinksldjump"/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1045400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6797DD-F155-4C5D-B8FB-73DB1D1D77C8}"/>
              </a:ext>
            </a:extLst>
          </p:cNvPr>
          <p:cNvGrpSpPr/>
          <p:nvPr/>
        </p:nvGrpSpPr>
        <p:grpSpPr>
          <a:xfrm>
            <a:off x="7834312" y="5521698"/>
            <a:ext cx="2454518" cy="964256"/>
            <a:chOff x="7834312" y="5521698"/>
            <a:chExt cx="2454518" cy="964256"/>
          </a:xfrm>
        </p:grpSpPr>
        <p:sp>
          <p:nvSpPr>
            <p:cNvPr id="37" name="16">
              <a:hlinkClick r:id="rId5" action="ppaction://hlinksldjump"/>
              <a:extLst>
                <a:ext uri="{FF2B5EF4-FFF2-40B4-BE49-F238E27FC236}">
                  <a16:creationId xmlns:a16="http://schemas.microsoft.com/office/drawing/2014/main" id="{B786266F-3B7A-4DF0-BBA3-40741CAC2213}"/>
                </a:ext>
              </a:extLst>
            </p:cNvPr>
            <p:cNvSpPr txBox="1"/>
            <p:nvPr/>
          </p:nvSpPr>
          <p:spPr>
            <a:xfrm>
              <a:off x="8698331" y="5521698"/>
              <a:ext cx="12859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Conclusion  </a:t>
              </a:r>
              <a:r>
                <a:rPr lang="en-US" sz="1600" dirty="0">
                  <a:latin typeface="Baskerville Old Face" panose="02020602080505020303" pitchFamily="18" charset="0"/>
                </a:rPr>
                <a:t>23</a:t>
              </a:r>
            </a:p>
          </p:txBody>
        </p:sp>
        <p:sp>
          <p:nvSpPr>
            <p:cNvPr id="38" name="15">
              <a:hlinkClick r:id="rId6" action="ppaction://hlinksldjump"/>
              <a:extLst>
                <a:ext uri="{FF2B5EF4-FFF2-40B4-BE49-F238E27FC236}">
                  <a16:creationId xmlns:a16="http://schemas.microsoft.com/office/drawing/2014/main" id="{40054304-0596-4E73-84CE-7151597E7DA3}"/>
                </a:ext>
              </a:extLst>
            </p:cNvPr>
            <p:cNvSpPr txBox="1"/>
            <p:nvPr/>
          </p:nvSpPr>
          <p:spPr>
            <a:xfrm>
              <a:off x="7834312" y="6147400"/>
              <a:ext cx="214994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Tips for Repeat Studies  </a:t>
              </a:r>
              <a:r>
                <a:rPr lang="en-US" sz="1600" dirty="0">
                  <a:latin typeface="Baskerville Old Face" panose="02020602080505020303" pitchFamily="18" charset="0"/>
                </a:rPr>
                <a:t>25</a:t>
              </a:r>
            </a:p>
          </p:txBody>
        </p:sp>
        <p:sp>
          <p:nvSpPr>
            <p:cNvPr id="40" name="12">
              <a:hlinkClick r:id="rId7" action="ppaction://hlinksldjump"/>
              <a:extLst>
                <a:ext uri="{FF2B5EF4-FFF2-40B4-BE49-F238E27FC236}">
                  <a16:creationId xmlns:a16="http://schemas.microsoft.com/office/drawing/2014/main" id="{73C029D2-D635-4417-A5BB-4556AAC8FC7F}"/>
                </a:ext>
              </a:extLst>
            </p:cNvPr>
            <p:cNvSpPr txBox="1"/>
            <p:nvPr/>
          </p:nvSpPr>
          <p:spPr>
            <a:xfrm>
              <a:off x="8257505" y="5833303"/>
              <a:ext cx="203132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Areas to Improve  </a:t>
              </a:r>
              <a:r>
                <a:rPr lang="en-US" sz="1600" dirty="0">
                  <a:latin typeface="Baskerville Old Face" panose="02020602080505020303" pitchFamily="18" charset="0"/>
                </a:rPr>
                <a:t>24	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403869" y="5017627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317005" y="3858650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8355105" y="1979877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375218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192900" y="2158682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80702" y="2957959"/>
            <a:ext cx="4360491" cy="553998"/>
            <a:chOff x="727078" y="2393185"/>
            <a:chExt cx="4360491" cy="553998"/>
          </a:xfrm>
        </p:grpSpPr>
        <p:sp>
          <p:nvSpPr>
            <p:cNvPr id="27" name="3">
              <a:hlinkClick r:id="rId8" action="ppaction://hlinksldjump"/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hlinkClick r:id="rId9" action="ppaction://hlinksldjump"/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hlinkClick r:id="rId10" action="ppaction://hlinksldjump"/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sp>
        <p:nvSpPr>
          <p:cNvPr id="30" name="9">
            <a:hlinkClick r:id="rId11" action="ppaction://hlinksldjump"/>
            <a:extLst>
              <a:ext uri="{FF2B5EF4-FFF2-40B4-BE49-F238E27FC236}">
                <a16:creationId xmlns:a16="http://schemas.microsoft.com/office/drawing/2014/main" id="{B89CBE35-84CD-4514-B796-93037BEC388E}"/>
              </a:ext>
            </a:extLst>
          </p:cNvPr>
          <p:cNvSpPr txBox="1"/>
          <p:nvPr/>
        </p:nvSpPr>
        <p:spPr>
          <a:xfrm>
            <a:off x="7740146" y="4349627"/>
            <a:ext cx="109814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Analysis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BAAA7-D7BB-4A2D-9169-522F3A7B07AF}"/>
              </a:ext>
            </a:extLst>
          </p:cNvPr>
          <p:cNvGrpSpPr/>
          <p:nvPr/>
        </p:nvGrpSpPr>
        <p:grpSpPr>
          <a:xfrm>
            <a:off x="8473265" y="2517986"/>
            <a:ext cx="1564852" cy="1340664"/>
            <a:chOff x="8473265" y="2517986"/>
            <a:chExt cx="1564852" cy="1340664"/>
          </a:xfrm>
        </p:grpSpPr>
        <p:sp>
          <p:nvSpPr>
            <p:cNvPr id="35" name="11">
              <a:hlinkClick r:id="rId12" action="ppaction://hlinksldjump"/>
              <a:extLst>
                <a:ext uri="{FF2B5EF4-FFF2-40B4-BE49-F238E27FC236}">
                  <a16:creationId xmlns:a16="http://schemas.microsoft.com/office/drawing/2014/main" id="{41E12DC8-843E-4CE8-90F2-3208361900D3}"/>
                </a:ext>
              </a:extLst>
            </p:cNvPr>
            <p:cNvSpPr txBox="1"/>
            <p:nvPr/>
          </p:nvSpPr>
          <p:spPr>
            <a:xfrm>
              <a:off x="8753790" y="3520096"/>
              <a:ext cx="100380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Graphs  </a:t>
              </a:r>
              <a:r>
                <a:rPr lang="en-US" sz="1600" dirty="0">
                  <a:latin typeface="Baskerville Old Face" panose="02020602080505020303" pitchFamily="18" charset="0"/>
                </a:rPr>
                <a:t>16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9109953" y="2768084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1" name="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8655206" y="2987404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15</a:t>
              </a:r>
            </a:p>
          </p:txBody>
        </p:sp>
        <p:sp>
          <p:nvSpPr>
            <p:cNvPr id="32" name="7">
              <a:hlinkClick r:id="rId14" action="ppaction://hlinksldjump"/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8473265" y="2517986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13</a:t>
              </a:r>
              <a:endParaRPr lang="en-US" sz="16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9094429" y="3268279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 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457629" y="4557148"/>
            <a:ext cx="1406637" cy="625424"/>
            <a:chOff x="2336007" y="3579884"/>
            <a:chExt cx="1406637" cy="625424"/>
          </a:xfrm>
        </p:grpSpPr>
        <p:sp>
          <p:nvSpPr>
            <p:cNvPr id="28" name="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B3DB-BD2D-4CAE-8967-2C664AD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0" grpId="0"/>
      <p:bldP spid="16" grpId="0"/>
      <p:bldP spid="17" grpId="0"/>
      <p:bldP spid="15" grpId="0"/>
      <p:bldP spid="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6152"/>
              </p:ext>
            </p:extLst>
          </p:nvPr>
        </p:nvGraphicFramePr>
        <p:xfrm>
          <a:off x="1691424" y="2544854"/>
          <a:ext cx="8809151" cy="3804026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68713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623335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563347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2440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310163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98780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 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</a:txBody>
                  <a:tcPr marL="95594" marR="95594" marT="47797" marB="4779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2,893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4,860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4,384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BAY AREA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 ± 0.75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19,848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14,627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704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COUNTY AVG ± SD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2,205 ± 1,764.49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1,625 ± 1418.19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 ± 29.47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87.67 ± 31.07</a:t>
                      </a:r>
                    </a:p>
                  </a:txBody>
                  <a:tcPr marL="6638" marR="6638" marT="66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93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9DA0-CF70-4379-9768-4DBF143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18536"/>
              </p:ext>
            </p:extLst>
          </p:nvPr>
        </p:nvGraphicFramePr>
        <p:xfrm>
          <a:off x="1361874" y="2494055"/>
          <a:ext cx="9468251" cy="3347947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57899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15883469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7136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226184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10328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 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OVERALL GRADE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171D-27A3-4125-9971-91D89C5B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8E7981-D814-41F5-AFC1-3FE3617BD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375880"/>
              </p:ext>
            </p:extLst>
          </p:nvPr>
        </p:nvGraphicFramePr>
        <p:xfrm>
          <a:off x="2910416" y="2578100"/>
          <a:ext cx="6371167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0A6DD-DA3C-4910-82BD-CF9703F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6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709942-4A6A-4846-9DFB-27122DDE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CA0640-6CAD-4925-9CCA-5E9F27CA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6000" dirty="0">
                <a:solidFill>
                  <a:srgbClr val="1D2C31"/>
                </a:solidFill>
              </a:rPr>
              <a:t>Conclusion</a:t>
            </a:r>
            <a:br>
              <a:rPr lang="en-US" sz="3200" dirty="0">
                <a:solidFill>
                  <a:srgbClr val="1D2C31"/>
                </a:solidFill>
              </a:rPr>
            </a:br>
            <a:br>
              <a:rPr lang="en-US" sz="6000" dirty="0">
                <a:solidFill>
                  <a:srgbClr val="1D2C31"/>
                </a:solidFill>
              </a:rPr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6000" b="1" dirty="0"/>
            </a:br>
            <a:endParaRPr lang="en-US" sz="6000" dirty="0">
              <a:solidFill>
                <a:srgbClr val="1D2C3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7D3A3-4699-4A98-BA3F-D7C038FE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4841B-320C-47FB-B7EA-90D2C3298C7B}"/>
              </a:ext>
            </a:extLst>
          </p:cNvPr>
          <p:cNvSpPr/>
          <p:nvPr/>
        </p:nvSpPr>
        <p:spPr>
          <a:xfrm>
            <a:off x="1986899" y="2558165"/>
            <a:ext cx="82144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If the county has the most variety of restaurants with the highest ratings then a foodie will live/eat there.</a:t>
            </a:r>
          </a:p>
          <a:p>
            <a:pPr algn="ctr"/>
            <a:br>
              <a:rPr lang="en-US" b="1" dirty="0"/>
            </a:br>
            <a:r>
              <a:rPr lang="en-US" b="1" dirty="0"/>
              <a:t>- </a:t>
            </a:r>
            <a:r>
              <a:rPr lang="en-CA" dirty="0"/>
              <a:t>Most popular food in the Bay Area was AMERICAN</a:t>
            </a:r>
            <a:br>
              <a:rPr lang="en-CA" dirty="0"/>
            </a:br>
            <a:r>
              <a:rPr lang="en-US" b="1" dirty="0"/>
              <a:t>Followed closely by Mexican &amp; Chinese</a:t>
            </a:r>
          </a:p>
          <a:p>
            <a:pPr algn="ctr"/>
            <a:br>
              <a:rPr lang="en-US" b="1" dirty="0"/>
            </a:br>
            <a:r>
              <a:rPr lang="en-CA" dirty="0"/>
              <a:t>-74% of Bay Area restaurants have a rating of 3.0 and up</a:t>
            </a:r>
          </a:p>
          <a:p>
            <a:pPr algn="ctr"/>
            <a:br>
              <a:rPr lang="en-CA" dirty="0"/>
            </a:br>
            <a:r>
              <a:rPr lang="en-CA" dirty="0"/>
              <a:t>-</a:t>
            </a:r>
            <a:r>
              <a:rPr lang="en-US" b="1" dirty="0"/>
              <a:t>SF had the best ratings in all grading categories, scoring highest overall,</a:t>
            </a:r>
            <a:br>
              <a:rPr lang="en-US" b="1" dirty="0"/>
            </a:br>
            <a:r>
              <a:rPr lang="en-US" b="1" dirty="0"/>
              <a:t>Followed by Alameda &amp; 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3518789" y="2392460"/>
            <a:ext cx="515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Verify Data</a:t>
            </a:r>
          </a:p>
          <a:p>
            <a:pPr algn="ctr"/>
            <a:r>
              <a:rPr lang="en-US" b="1" dirty="0"/>
              <a:t>Research Preference Factors</a:t>
            </a:r>
          </a:p>
          <a:p>
            <a:pPr algn="ctr"/>
            <a:r>
              <a:rPr lang="en-US" b="1" dirty="0"/>
              <a:t>Tweak Formula</a:t>
            </a:r>
          </a:p>
        </p:txBody>
      </p:sp>
      <p:pic>
        <p:nvPicPr>
          <p:cNvPr id="1026" name="Picture 2" descr="Image result for survey">
            <a:extLst>
              <a:ext uri="{FF2B5EF4-FFF2-40B4-BE49-F238E27FC236}">
                <a16:creationId xmlns:a16="http://schemas.microsoft.com/office/drawing/2014/main" id="{361D1782-F59F-4F56-8AA7-9C3538F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6" y="3429000"/>
            <a:ext cx="2943490" cy="2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h">
            <a:extLst>
              <a:ext uri="{FF2B5EF4-FFF2-40B4-BE49-F238E27FC236}">
                <a16:creationId xmlns:a16="http://schemas.microsoft.com/office/drawing/2014/main" id="{97873438-1AB9-4808-A0D1-E015C4DB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40762" y="3184330"/>
            <a:ext cx="3721685" cy="24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79EECD-320E-4649-AAE6-5178798A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75" y="2596685"/>
            <a:ext cx="2311111" cy="3517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B2B2F-A079-423C-9316-312C9911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4B54D-42C8-48BB-A632-CA604D71471B}"/>
              </a:ext>
            </a:extLst>
          </p:cNvPr>
          <p:cNvSpPr/>
          <p:nvPr/>
        </p:nvSpPr>
        <p:spPr>
          <a:xfrm>
            <a:off x="3047999" y="24294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Compare on Local Level</a:t>
            </a:r>
          </a:p>
          <a:p>
            <a:pPr algn="ctr"/>
            <a:r>
              <a:rPr lang="en-US" b="1" dirty="0"/>
              <a:t>Combine with Alternate Sources</a:t>
            </a:r>
          </a:p>
          <a:p>
            <a:pPr algn="ctr"/>
            <a:r>
              <a:rPr lang="en-US" b="1" dirty="0"/>
              <a:t>Study Other Major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6EE7-F3CB-454B-8882-1D4A4968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9EAC-8199-4DD8-9B16-8644CE7F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42" y="2792369"/>
            <a:ext cx="2935495" cy="24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89E11-183C-4320-81F3-4D317BD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2" y="3683941"/>
            <a:ext cx="3623733" cy="271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7DE19-FC2B-4367-8E98-1BE5C35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060" y="3029276"/>
            <a:ext cx="2982527" cy="2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diverse &amp; innovative nature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88984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316711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414777" y="3915607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80307-791E-4C52-A86D-A08753CDEDA4}"/>
              </a:ext>
            </a:extLst>
          </p:cNvPr>
          <p:cNvGrpSpPr/>
          <p:nvPr/>
        </p:nvGrpSpPr>
        <p:grpSpPr>
          <a:xfrm>
            <a:off x="8198218" y="4530365"/>
            <a:ext cx="2571314" cy="2119825"/>
            <a:chOff x="8198218" y="4530365"/>
            <a:chExt cx="2571314" cy="21198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59C34-C520-4C1C-B3CE-24EA72FA49C5}"/>
                </a:ext>
              </a:extLst>
            </p:cNvPr>
            <p:cNvSpPr txBox="1"/>
            <p:nvPr/>
          </p:nvSpPr>
          <p:spPr>
            <a:xfrm>
              <a:off x="8656702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Evaluating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4DD0ED-3B8A-43B8-95AE-36539BF2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8218" y="4530365"/>
              <a:ext cx="2571314" cy="168269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9C861-1B8C-45E1-B57A-5267E46EB8EF}"/>
              </a:ext>
            </a:extLst>
          </p:cNvPr>
          <p:cNvGrpSpPr/>
          <p:nvPr/>
        </p:nvGrpSpPr>
        <p:grpSpPr>
          <a:xfrm>
            <a:off x="4810342" y="4512824"/>
            <a:ext cx="2571313" cy="2137366"/>
            <a:chOff x="4810342" y="4512824"/>
            <a:chExt cx="2571313" cy="2137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16210A-37F0-406B-81C2-1BD7364B53C5}"/>
                </a:ext>
              </a:extLst>
            </p:cNvPr>
            <p:cNvSpPr txBox="1"/>
            <p:nvPr/>
          </p:nvSpPr>
          <p:spPr>
            <a:xfrm>
              <a:off x="5268847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Vast Area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E86327-8B62-4369-9CCC-8DFD32C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342" y="4512824"/>
              <a:ext cx="2571313" cy="168269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E8ACE-503D-48D1-B29B-8D73D21EE800}"/>
              </a:ext>
            </a:extLst>
          </p:cNvPr>
          <p:cNvGrpSpPr/>
          <p:nvPr/>
        </p:nvGrpSpPr>
        <p:grpSpPr>
          <a:xfrm>
            <a:off x="1218031" y="4513885"/>
            <a:ext cx="2980182" cy="2136305"/>
            <a:chOff x="1218031" y="4513885"/>
            <a:chExt cx="2980182" cy="21363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000591-6DA6-42C5-BEB1-2648E560DC91}"/>
                </a:ext>
              </a:extLst>
            </p:cNvPr>
            <p:cNvSpPr txBox="1"/>
            <p:nvPr/>
          </p:nvSpPr>
          <p:spPr>
            <a:xfrm>
              <a:off x="1218031" y="6280858"/>
              <a:ext cx="298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Thousands of Restaurants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C42196-2270-422B-9618-9B125E70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66" y="4513885"/>
              <a:ext cx="2571313" cy="168269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AFD8-1077-4EB6-9A7E-73D26232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857B1-C205-4B10-9FF1-67389938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359229" y="2641611"/>
            <a:ext cx="521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Dense urban areas in </a:t>
            </a:r>
          </a:p>
          <a:p>
            <a:pPr algn="ctr"/>
            <a:r>
              <a:rPr lang="en-US" b="1" dirty="0"/>
              <a:t>the Bay Area,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5503442" y="3395098"/>
            <a:ext cx="2268285" cy="2268285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7D27005-3812-46ED-9A67-D9208A67858A}"/>
              </a:ext>
            </a:extLst>
          </p:cNvPr>
          <p:cNvSpPr/>
          <p:nvPr/>
        </p:nvSpPr>
        <p:spPr>
          <a:xfrm>
            <a:off x="5078662" y="5808520"/>
            <a:ext cx="3117845" cy="40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top-rated restaurants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8780047" y="3400090"/>
            <a:ext cx="2268285" cy="2268285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197EE-34BF-42E8-B77B-5E0D9B0BEAD3}"/>
              </a:ext>
            </a:extLst>
          </p:cNvPr>
          <p:cNvSpPr/>
          <p:nvPr/>
        </p:nvSpPr>
        <p:spPr>
          <a:xfrm>
            <a:off x="8837986" y="5808520"/>
            <a:ext cx="2152406" cy="409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More cuisine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140350-1F09-4E78-8A21-E2CA9CAD8185}"/>
              </a:ext>
            </a:extLst>
          </p:cNvPr>
          <p:cNvGrpSpPr/>
          <p:nvPr/>
        </p:nvGrpSpPr>
        <p:grpSpPr>
          <a:xfrm>
            <a:off x="1832453" y="3449802"/>
            <a:ext cx="2268285" cy="2675840"/>
            <a:chOff x="1688269" y="3429000"/>
            <a:chExt cx="2046288" cy="2413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11767-3FD5-4930-AD7E-BDB37064F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57" r="30342"/>
            <a:stretch/>
          </p:blipFill>
          <p:spPr>
            <a:xfrm>
              <a:off x="1688269" y="3429000"/>
              <a:ext cx="2046288" cy="20462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FAF8DE-7E26-472C-8AB8-9F6788C10357}"/>
                </a:ext>
              </a:extLst>
            </p:cNvPr>
            <p:cNvSpPr/>
            <p:nvPr/>
          </p:nvSpPr>
          <p:spPr>
            <a:xfrm>
              <a:off x="2016380" y="5509771"/>
              <a:ext cx="1390065" cy="333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eg.</a:t>
              </a:r>
              <a:r>
                <a:rPr lang="en-US" dirty="0"/>
                <a:t> SF, Oakland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C772FF-1C6A-413D-B837-0F1B1971D0C6}"/>
              </a:ext>
            </a:extLst>
          </p:cNvPr>
          <p:cNvSpPr txBox="1"/>
          <p:nvPr/>
        </p:nvSpPr>
        <p:spPr>
          <a:xfrm>
            <a:off x="7289263" y="2736861"/>
            <a:ext cx="1921619" cy="40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WILL HAVE:</a:t>
            </a:r>
          </a:p>
        </p:txBody>
      </p: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139018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</a:t>
            </a:r>
            <a:r>
              <a:rPr lang="en-US" b="1" dirty="0"/>
              <a:t>Compare</a:t>
            </a:r>
            <a:r>
              <a:rPr lang="en-US" dirty="0"/>
              <a:t> 9 Bay Counties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18" y="2479746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79" y="4815378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474" y="2934609"/>
            <a:ext cx="2802496" cy="3466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20655-9A4F-42DA-8ABA-B0F52BBA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4D1AF-4AD1-43C7-8564-C16B32FC972A}"/>
              </a:ext>
            </a:extLst>
          </p:cNvPr>
          <p:cNvSpPr/>
          <p:nvPr/>
        </p:nvSpPr>
        <p:spPr>
          <a:xfrm>
            <a:off x="5311670" y="3272536"/>
            <a:ext cx="1568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Defining:</a:t>
            </a:r>
          </a:p>
          <a:p>
            <a:r>
              <a:rPr lang="en-US" dirty="0"/>
              <a:t>   -restaurant</a:t>
            </a:r>
          </a:p>
          <a:p>
            <a:r>
              <a:rPr lang="en-US" dirty="0"/>
              <a:t>   -top-rated</a:t>
            </a:r>
          </a:p>
          <a:p>
            <a:r>
              <a:rPr lang="en-US" dirty="0"/>
              <a:t>   -categories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10B01-0B63-4B71-88D5-7305CD081BE3}"/>
              </a:ext>
            </a:extLst>
          </p:cNvPr>
          <p:cNvSpPr/>
          <p:nvPr/>
        </p:nvSpPr>
        <p:spPr>
          <a:xfrm>
            <a:off x="5020385" y="2749034"/>
            <a:ext cx="21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Yelp as sole resource</a:t>
            </a:r>
          </a:p>
        </p:txBody>
      </p:sp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1588484" y="3498690"/>
            <a:ext cx="302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Applicable Query Parameters:</a:t>
            </a:r>
          </a:p>
          <a:p>
            <a:r>
              <a:rPr lang="en-US" dirty="0"/>
              <a:t>	-Term search</a:t>
            </a:r>
          </a:p>
          <a:p>
            <a:r>
              <a:rPr lang="en-US" dirty="0"/>
              <a:t>	-Location search</a:t>
            </a:r>
          </a:p>
          <a:p>
            <a:r>
              <a:rPr lang="en-US" dirty="0"/>
              <a:t>	-Geocoordinates</a:t>
            </a:r>
          </a:p>
          <a:p>
            <a:r>
              <a:rPr lang="en-US" dirty="0"/>
              <a:t>	-Search radius</a:t>
            </a:r>
          </a:p>
          <a:p>
            <a:r>
              <a:rPr lang="en-US" dirty="0"/>
              <a:t>	-Sort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6167814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84" y="2571750"/>
            <a:ext cx="3028950" cy="85725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C45A6-3AA7-4E43-BB55-B3559916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7" y="2356618"/>
            <a:ext cx="5991225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19404-AD5D-4E54-AC8A-630207316D09}"/>
              </a:ext>
            </a:extLst>
          </p:cNvPr>
          <p:cNvGrpSpPr/>
          <p:nvPr/>
        </p:nvGrpSpPr>
        <p:grpSpPr>
          <a:xfrm>
            <a:off x="1982434" y="2296628"/>
            <a:ext cx="3425676" cy="4451742"/>
            <a:chOff x="1392893" y="2296628"/>
            <a:chExt cx="3425676" cy="4451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C7EAE4-99D0-4F84-BF29-D92771DF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893" y="2296628"/>
              <a:ext cx="3425676" cy="4001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7126E-5291-4663-BF7C-7F5678E43485}"/>
                </a:ext>
              </a:extLst>
            </p:cNvPr>
            <p:cNvSpPr txBox="1"/>
            <p:nvPr/>
          </p:nvSpPr>
          <p:spPr>
            <a:xfrm>
              <a:off x="1773732" y="6379038"/>
              <a:ext cx="265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 Yelp API response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ABECA2-642D-445B-9087-D1D66F6D5EED}"/>
                </a:ext>
              </a:extLst>
            </p:cNvPr>
            <p:cNvSpPr/>
            <p:nvPr/>
          </p:nvSpPr>
          <p:spPr>
            <a:xfrm>
              <a:off x="1501890" y="2416290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401703-F32D-48D4-AAE8-02A8B08857DF}"/>
                </a:ext>
              </a:extLst>
            </p:cNvPr>
            <p:cNvSpPr/>
            <p:nvPr/>
          </p:nvSpPr>
          <p:spPr>
            <a:xfrm>
              <a:off x="1743516" y="4949992"/>
              <a:ext cx="440619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5778B-8A42-4D26-8B02-352A33666612}"/>
                </a:ext>
              </a:extLst>
            </p:cNvPr>
            <p:cNvSpPr/>
            <p:nvPr/>
          </p:nvSpPr>
          <p:spPr>
            <a:xfrm>
              <a:off x="1743516" y="4522401"/>
              <a:ext cx="289008" cy="91239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A4D929-588D-482F-9A1A-5C4F5A1AEA9A}"/>
                </a:ext>
              </a:extLst>
            </p:cNvPr>
            <p:cNvSpPr/>
            <p:nvPr/>
          </p:nvSpPr>
          <p:spPr>
            <a:xfrm>
              <a:off x="1655869" y="2933753"/>
              <a:ext cx="201358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2A25BB-4841-414D-8D0B-345B5E75F043}"/>
                </a:ext>
              </a:extLst>
            </p:cNvPr>
            <p:cNvSpPr/>
            <p:nvPr/>
          </p:nvSpPr>
          <p:spPr>
            <a:xfrm>
              <a:off x="1819324" y="3462512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68D8DE-655A-4577-835E-77B37D6A3346}"/>
                </a:ext>
              </a:extLst>
            </p:cNvPr>
            <p:cNvSpPr/>
            <p:nvPr/>
          </p:nvSpPr>
          <p:spPr>
            <a:xfrm>
              <a:off x="1743516" y="5051916"/>
              <a:ext cx="440618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FDAA36-5353-4B04-B616-BABA91C6E525}"/>
                </a:ext>
              </a:extLst>
            </p:cNvPr>
            <p:cNvSpPr/>
            <p:nvPr/>
          </p:nvSpPr>
          <p:spPr>
            <a:xfrm>
              <a:off x="1743516" y="4174435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DCA208-688D-450E-A0C6-DF63854A751F}"/>
                </a:ext>
              </a:extLst>
            </p:cNvPr>
            <p:cNvSpPr/>
            <p:nvPr/>
          </p:nvSpPr>
          <p:spPr>
            <a:xfrm>
              <a:off x="1743516" y="4081987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178FA5-4345-4656-8D02-A7039F2A13C5}"/>
                </a:ext>
              </a:extLst>
            </p:cNvPr>
            <p:cNvSpPr/>
            <p:nvPr/>
          </p:nvSpPr>
          <p:spPr>
            <a:xfrm>
              <a:off x="1655869" y="3824054"/>
              <a:ext cx="326910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0550CE-20E3-40AC-A751-A589B5E28455}"/>
                </a:ext>
              </a:extLst>
            </p:cNvPr>
            <p:cNvSpPr/>
            <p:nvPr/>
          </p:nvSpPr>
          <p:spPr>
            <a:xfrm>
              <a:off x="1655869" y="3728077"/>
              <a:ext cx="565791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A223C-AEF3-496C-BF7E-2B7E67713719}"/>
                </a:ext>
              </a:extLst>
            </p:cNvPr>
            <p:cNvSpPr/>
            <p:nvPr/>
          </p:nvSpPr>
          <p:spPr>
            <a:xfrm>
              <a:off x="1655869" y="2681123"/>
              <a:ext cx="364025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64F655-1729-42DA-975A-D73C31B9E85D}"/>
                </a:ext>
              </a:extLst>
            </p:cNvPr>
            <p:cNvSpPr/>
            <p:nvPr/>
          </p:nvSpPr>
          <p:spPr>
            <a:xfrm>
              <a:off x="1655869" y="2774182"/>
              <a:ext cx="326910" cy="78663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DA43F-B224-44A5-8100-A4F71A8743F2}"/>
              </a:ext>
            </a:extLst>
          </p:cNvPr>
          <p:cNvSpPr/>
          <p:nvPr/>
        </p:nvSpPr>
        <p:spPr>
          <a:xfrm>
            <a:off x="7083500" y="3535479"/>
            <a:ext cx="327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Datapoints in red fit for study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E5C44F-7121-4146-9D2E-D2D5F0F1D9EB}"/>
              </a:ext>
            </a:extLst>
          </p:cNvPr>
          <p:cNvSpPr/>
          <p:nvPr/>
        </p:nvSpPr>
        <p:spPr>
          <a:xfrm>
            <a:off x="7083500" y="4217690"/>
            <a:ext cx="3126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Value in “total” is the number of results in query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4255A-2123-421C-AECA-C37B9725B79C}"/>
              </a:ext>
            </a:extLst>
          </p:cNvPr>
          <p:cNvSpPr/>
          <p:nvPr/>
        </p:nvSpPr>
        <p:spPr>
          <a:xfrm>
            <a:off x="7083500" y="5176900"/>
            <a:ext cx="2877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 7228 results omitted in sample query</a:t>
            </a:r>
          </a:p>
        </p:txBody>
      </p:sp>
    </p:spTree>
    <p:extLst>
      <p:ext uri="{BB962C8B-B14F-4D97-AF65-F5344CB8AC3E}">
        <p14:creationId xmlns:p14="http://schemas.microsoft.com/office/powerpoint/2010/main" val="5614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 descr="Fork and knife">
            <a:extLst>
              <a:ext uri="{FF2B5EF4-FFF2-40B4-BE49-F238E27FC236}">
                <a16:creationId xmlns:a16="http://schemas.microsoft.com/office/drawing/2014/main" id="{249E9747-7860-42B5-8392-7A9ED1D97EED}"/>
              </a:ext>
            </a:extLst>
          </p:cNvPr>
          <p:cNvSpPr/>
          <p:nvPr/>
        </p:nvSpPr>
        <p:spPr>
          <a:xfrm>
            <a:off x="1461000" y="3289367"/>
            <a:ext cx="810000" cy="81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D7EF2A-41CC-409A-AA8B-E8D162EA77D3}"/>
              </a:ext>
            </a:extLst>
          </p:cNvPr>
          <p:cNvSpPr/>
          <p:nvPr/>
        </p:nvSpPr>
        <p:spPr>
          <a:xfrm>
            <a:off x="96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Foodie’s preferences</a:t>
            </a:r>
            <a:endParaRPr lang="en-US" sz="1800" kern="1200" dirty="0"/>
          </a:p>
        </p:txBody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26FC9CF5-243F-488D-ADFD-D52E842F2E3C}"/>
              </a:ext>
            </a:extLst>
          </p:cNvPr>
          <p:cNvSpPr/>
          <p:nvPr/>
        </p:nvSpPr>
        <p:spPr>
          <a:xfrm>
            <a:off x="3576000" y="3289367"/>
            <a:ext cx="810000" cy="81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ADC5159-DCC0-46A8-BBE8-A55C5B91B36A}"/>
              </a:ext>
            </a:extLst>
          </p:cNvPr>
          <p:cNvSpPr/>
          <p:nvPr/>
        </p:nvSpPr>
        <p:spPr>
          <a:xfrm>
            <a:off x="308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Yelp is sole reference</a:t>
            </a:r>
            <a:endParaRPr lang="en-US" sz="1800" kern="1200" dirty="0"/>
          </a:p>
        </p:txBody>
      </p:sp>
      <p:sp>
        <p:nvSpPr>
          <p:cNvPr id="29" name="Rectangle 28" descr="Calculator">
            <a:extLst>
              <a:ext uri="{FF2B5EF4-FFF2-40B4-BE49-F238E27FC236}">
                <a16:creationId xmlns:a16="http://schemas.microsoft.com/office/drawing/2014/main" id="{120D4DA3-1F0E-457B-BA1D-14C3A5A55480}"/>
              </a:ext>
            </a:extLst>
          </p:cNvPr>
          <p:cNvSpPr/>
          <p:nvPr/>
        </p:nvSpPr>
        <p:spPr>
          <a:xfrm>
            <a:off x="5691000" y="3289367"/>
            <a:ext cx="810000" cy="810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4785C3-8DD8-4CA7-AE3F-377BF028FF65}"/>
              </a:ext>
            </a:extLst>
          </p:cNvPr>
          <p:cNvSpPr/>
          <p:nvPr/>
        </p:nvSpPr>
        <p:spPr>
          <a:xfrm>
            <a:off x="519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Yelp data complete and error-free</a:t>
            </a:r>
            <a:endParaRPr lang="en-US" sz="1800" kern="1200"/>
          </a:p>
        </p:txBody>
      </p:sp>
      <p:sp>
        <p:nvSpPr>
          <p:cNvPr id="31" name="Rectangle 30" descr="Checklist">
            <a:extLst>
              <a:ext uri="{FF2B5EF4-FFF2-40B4-BE49-F238E27FC236}">
                <a16:creationId xmlns:a16="http://schemas.microsoft.com/office/drawing/2014/main" id="{13070447-079F-457F-AABA-5F7F2373A71B}"/>
              </a:ext>
            </a:extLst>
          </p:cNvPr>
          <p:cNvSpPr/>
          <p:nvPr/>
        </p:nvSpPr>
        <p:spPr>
          <a:xfrm>
            <a:off x="7806001" y="3289367"/>
            <a:ext cx="810000" cy="8100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0D2B5A-290F-406F-A627-F843FFE51D7F}"/>
              </a:ext>
            </a:extLst>
          </p:cNvPr>
          <p:cNvSpPr/>
          <p:nvPr/>
        </p:nvSpPr>
        <p:spPr>
          <a:xfrm>
            <a:off x="731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All reviews unbiased and standardized</a:t>
            </a:r>
            <a:endParaRPr lang="en-US" sz="1800" kern="1200"/>
          </a:p>
        </p:txBody>
      </p:sp>
      <p:sp>
        <p:nvSpPr>
          <p:cNvPr id="33" name="Rectangle 32" descr="Burger and Drink">
            <a:extLst>
              <a:ext uri="{FF2B5EF4-FFF2-40B4-BE49-F238E27FC236}">
                <a16:creationId xmlns:a16="http://schemas.microsoft.com/office/drawing/2014/main" id="{2675C8B1-82BA-488C-B059-FEC2AB2F2705}"/>
              </a:ext>
            </a:extLst>
          </p:cNvPr>
          <p:cNvSpPr/>
          <p:nvPr/>
        </p:nvSpPr>
        <p:spPr>
          <a:xfrm>
            <a:off x="9921001" y="3289367"/>
            <a:ext cx="810000" cy="81000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8480261-AD94-4A4D-BBC7-E46FBF518C7D}"/>
              </a:ext>
            </a:extLst>
          </p:cNvPr>
          <p:cNvSpPr/>
          <p:nvPr/>
        </p:nvSpPr>
        <p:spPr>
          <a:xfrm>
            <a:off x="9426001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Ratings = Quality of Food</a:t>
            </a: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3372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0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50FC0-B0BD-46D4-8070-5320DB5E97C3}"/>
              </a:ext>
            </a:extLst>
          </p:cNvPr>
          <p:cNvGrpSpPr/>
          <p:nvPr/>
        </p:nvGrpSpPr>
        <p:grpSpPr>
          <a:xfrm>
            <a:off x="3639104" y="2622643"/>
            <a:ext cx="5352527" cy="1663475"/>
            <a:chOff x="3639104" y="2622643"/>
            <a:chExt cx="5352527" cy="1663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/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Rating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blipFill>
                  <a:blip r:embed="rId7"/>
                  <a:stretch>
                    <a:fillRect l="-4007" t="-100000" r="-9233" b="-1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/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Rating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blipFill>
                  <a:blip r:embed="rId8"/>
                  <a:stretch>
                    <a:fillRect l="-3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/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16" t="-28261" r="-52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/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965" t="-28889" r="-1418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11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3635-6B4E-41E5-B7A1-1829731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6" grpId="0"/>
      <p:bldP spid="28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990</Words>
  <Application>Microsoft Office PowerPoint</Application>
  <PresentationFormat>Widescreen</PresentationFormat>
  <Paragraphs>376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Baskerville Old Face</vt:lpstr>
      <vt:lpstr>Calibri</vt:lpstr>
      <vt:lpstr>Cambria Math</vt:lpstr>
      <vt:lpstr>Gill Sans MT</vt:lpstr>
      <vt:lpstr>Palace Script MT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collection</vt:lpstr>
      <vt:lpstr>Data prep</vt:lpstr>
      <vt:lpstr>graphs</vt:lpstr>
      <vt:lpstr>graphs</vt:lpstr>
      <vt:lpstr>graphs</vt:lpstr>
      <vt:lpstr>graphs</vt:lpstr>
      <vt:lpstr>Analysis</vt:lpstr>
      <vt:lpstr>results</vt:lpstr>
      <vt:lpstr>Results</vt:lpstr>
      <vt:lpstr>Conclusion     </vt:lpstr>
      <vt:lpstr>Areas to improve</vt:lpstr>
      <vt:lpstr>Tips for repeat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teymour haider</dc:creator>
  <cp:lastModifiedBy>Phil Phil</cp:lastModifiedBy>
  <cp:revision>19</cp:revision>
  <dcterms:created xsi:type="dcterms:W3CDTF">2019-07-13T16:46:42Z</dcterms:created>
  <dcterms:modified xsi:type="dcterms:W3CDTF">2019-07-19T09:25:26Z</dcterms:modified>
</cp:coreProperties>
</file>